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1" r:id="rId5"/>
    <p:sldId id="282" r:id="rId6"/>
    <p:sldId id="283" r:id="rId7"/>
    <p:sldId id="286" r:id="rId8"/>
    <p:sldId id="285" r:id="rId9"/>
    <p:sldId id="287" r:id="rId10"/>
  </p:sldIdLst>
  <p:sldSz cx="10058400" cy="7772400"/>
  <p:notesSz cx="6858000" cy="9144000"/>
  <p:defaultTextStyle>
    <a:defPPr>
      <a:defRPr lang="en-US"/>
    </a:defPPr>
    <a:lvl1pPr marL="0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0ACC44-B128-4A38-9D10-E8E4A58B0444}" v="185" dt="2025-09-28T23:37:00.325"/>
    <p1510:client id="{8CF4095F-8A96-49ED-C824-220860D7331C}" v="481" dt="2025-09-28T10:24:56.560"/>
    <p1510:client id="{963A95E7-0C9F-0405-DAC1-53AC1DF99F76}" v="11" dt="2025-09-28T09:29:58.550"/>
    <p1510:client id="{C56C14C0-2148-FDEE-9676-FE1574C8ADF2}" v="267" dt="2025-09-28T10:57:26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7" d="100"/>
          <a:sy n="57" d="100"/>
        </p:scale>
        <p:origin x="1614" y="72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CC32456-4FF3-435F-B03B-B8D0CE646C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AAF674-F26D-473E-9D53-48E35C0805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871CB-7D37-4FAB-B9ED-4377A4D8FB20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5A715-4835-402B-BB1A-CF0CABC045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AE5A0-5322-48C1-AAD9-D4F92B3C7E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DA370-3937-44ED-9988-7642B6F3E4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69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EEF79-99CC-4F81-B4D6-D8238D76DBFC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C5344-2AF1-4DB7-89C3-3B38D8B6B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4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FF38DF-3722-4EE9-AE05-26B3C07994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1703" y="1543006"/>
            <a:ext cx="6163056" cy="581558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9E3191-4C97-4E96-BDCA-9CFAAF733D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26238" y="1543006"/>
            <a:ext cx="3244850" cy="5815583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377190" indent="0">
              <a:buNone/>
              <a:defRPr/>
            </a:lvl2pPr>
            <a:lvl3pPr marL="754380" indent="0">
              <a:buNone/>
              <a:defRPr/>
            </a:lvl3pPr>
            <a:lvl4pPr marL="1131570" indent="0">
              <a:buNone/>
              <a:defRPr/>
            </a:lvl4pPr>
            <a:lvl5pPr marL="1508760" indent="0">
              <a:buNone/>
              <a:defRPr/>
            </a:lvl5pPr>
          </a:lstStyle>
          <a:p>
            <a:pPr lvl="0"/>
            <a:r>
              <a:rPr lang="en-US"/>
              <a:t>Click to add text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C1084-4980-48F0-8491-4EDFEE9D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1703" y="154727"/>
            <a:ext cx="9154994" cy="1502305"/>
          </a:xfrm>
        </p:spPr>
        <p:txBody>
          <a:bodyPr>
            <a:normAutofit/>
          </a:bodyPr>
          <a:lstStyle>
            <a:lvl1pPr algn="ctr">
              <a:defRPr sz="4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7EDC26-1C8A-49E6-8649-DC237393B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BE249-3B9F-4033-B1C5-264A0EBCF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5DA54-7512-48DD-9777-1C5EF5EA8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4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87FA025-9CE5-4D24-88F3-5B393073121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150876" y="116586"/>
            <a:ext cx="9756648" cy="753922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BEC44-041F-4312-9B0C-3A67D7B6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" y="116587"/>
            <a:ext cx="9756648" cy="768604"/>
          </a:xfrm>
        </p:spPr>
        <p:txBody>
          <a:bodyPr anchor="t">
            <a:normAutofit/>
          </a:bodyPr>
          <a:lstStyle>
            <a:lvl1pPr algn="ctr">
              <a:defRPr sz="19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B180C-9C77-4695-AFDF-D7E0EAD24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80EC47-D9D3-466D-8977-9CE5E7E1D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2C35B-B517-42A0-BADD-6AF6A83CA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45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C5AF8-D558-466F-A592-16B2A4D3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B6FAB-E45B-4FEF-8078-5C0BD6729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AEDAE-1AB7-4054-8DD3-4591873A6A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BECA-3212-4A5B-B9AF-C03EDE72AD91}" type="datetimeFigureOut">
              <a:rPr lang="en-US" smtClean="0"/>
              <a:t>9/28/2025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9C897-D318-432C-9927-F3D50FB3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17AD6-49F1-4CCF-BF69-04E62D41C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7BE8F-0DAB-48BB-B5ED-43D873A94F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64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0" r:id="rId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1157255-4500-D9C8-2CEE-415F69FB7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Cover Page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1D6217F-2570-FB04-1454-35371CE3E830}"/>
              </a:ext>
            </a:extLst>
          </p:cNvPr>
          <p:cNvSpPr txBox="1">
            <a:spLocks/>
          </p:cNvSpPr>
          <p:nvPr/>
        </p:nvSpPr>
        <p:spPr>
          <a:xfrm>
            <a:off x="136051" y="5114897"/>
            <a:ext cx="9752866" cy="9345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r>
              <a:rPr lang="en-US" b="1" dirty="0">
                <a:ln w="41275">
                  <a:noFill/>
                </a:ln>
                <a:solidFill>
                  <a:srgbClr val="0070C0"/>
                </a:solidFill>
                <a:latin typeface="Times New Roman"/>
                <a:cs typeface="Times New Roman"/>
              </a:rPr>
              <a:t>By Group-04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6C5791-84A4-D40C-705E-FF462CE1D6CE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bg1"/>
                </a:solidFill>
                <a:ea typeface="Source Sans Pro"/>
              </a:rPr>
              <a:t>Reff:01= https://www.coupederobotique.fr/edition-2026/reglement-2026/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54EE9371-3AD5-004A-E9AA-9F24DED92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" y="7188"/>
            <a:ext cx="2267912" cy="76775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713B307-9DA7-4117-AAFE-35EEC160A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795" y="7189"/>
            <a:ext cx="2662458" cy="767751"/>
          </a:xfrm>
          <a:prstGeom prst="rect">
            <a:avLst/>
          </a:prstGeom>
        </p:spPr>
      </p:pic>
      <p:sp>
        <p:nvSpPr>
          <p:cNvPr id="47" name="Title 1">
            <a:extLst>
              <a:ext uri="{FF2B5EF4-FFF2-40B4-BE49-F238E27FC236}">
                <a16:creationId xmlns:a16="http://schemas.microsoft.com/office/drawing/2014/main" id="{EF5392FE-9E51-7DFD-F849-89C0F82FC7FD}"/>
              </a:ext>
            </a:extLst>
          </p:cNvPr>
          <p:cNvSpPr txBox="1">
            <a:spLocks/>
          </p:cNvSpPr>
          <p:nvPr/>
        </p:nvSpPr>
        <p:spPr>
          <a:xfrm>
            <a:off x="8498866" y="7461283"/>
            <a:ext cx="1960461" cy="44575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r>
              <a:rPr lang="en-US" sz="2000" b="1" dirty="0">
                <a:ln w="41275">
                  <a:noFill/>
                </a:ln>
                <a:solidFill>
                  <a:schemeClr val="bg1"/>
                </a:solidFill>
                <a:latin typeface="Times New Roman"/>
                <a:cs typeface="Times New Roman"/>
              </a:rPr>
              <a:t>Page-01</a:t>
            </a:r>
          </a:p>
          <a:p>
            <a:pPr algn="l">
              <a:lnSpc>
                <a:spcPct val="75000"/>
              </a:lnSpc>
            </a:pPr>
            <a:endParaRPr lang="en-US" sz="8000" dirty="0">
              <a:ln w="41275">
                <a:noFill/>
              </a:ln>
              <a:solidFill>
                <a:schemeClr val="accent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01CE8C-C427-9A7D-71F2-F89E8418732D}"/>
              </a:ext>
            </a:extLst>
          </p:cNvPr>
          <p:cNvSpPr txBox="1"/>
          <p:nvPr/>
        </p:nvSpPr>
        <p:spPr>
          <a:xfrm>
            <a:off x="127942" y="1108662"/>
            <a:ext cx="3230768" cy="4010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>
                <a:solidFill>
                  <a:srgbClr val="0070C0"/>
                </a:solidFill>
                <a:ea typeface="Source Sans Pro"/>
              </a:rPr>
              <a:t>Monday,  29 Sep 2025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E6F006-75FC-F893-9D41-86E6B6722A45}"/>
              </a:ext>
            </a:extLst>
          </p:cNvPr>
          <p:cNvSpPr/>
          <p:nvPr/>
        </p:nvSpPr>
        <p:spPr>
          <a:xfrm>
            <a:off x="11279" y="2677126"/>
            <a:ext cx="10063379" cy="163354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PROJ703/ PROJ903 International Challenge Project “</a:t>
            </a:r>
            <a:r>
              <a:rPr lang="en-US" sz="4000" err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Eurocup</a:t>
            </a:r>
            <a:r>
              <a:rPr lang="en-US" sz="4000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”</a:t>
            </a:r>
          </a:p>
          <a:p>
            <a:pPr algn="ctr"/>
            <a:endParaRPr lang="en-US" sz="2000">
              <a:ea typeface="Source Sans Pr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3875E6-4F38-C631-0618-95802659F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7778" y="4310669"/>
            <a:ext cx="1912491" cy="222327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4B9284A-0123-3913-C384-83F768ED9443}"/>
              </a:ext>
            </a:extLst>
          </p:cNvPr>
          <p:cNvSpPr txBox="1">
            <a:spLocks/>
          </p:cNvSpPr>
          <p:nvPr/>
        </p:nvSpPr>
        <p:spPr>
          <a:xfrm>
            <a:off x="7749053" y="6675031"/>
            <a:ext cx="1960461" cy="44575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5000"/>
              </a:lnSpc>
            </a:pPr>
            <a:r>
              <a:rPr lang="en-US" sz="2000" b="1" dirty="0">
                <a:ln w="41275">
                  <a:noFill/>
                </a:ln>
                <a:solidFill>
                  <a:srgbClr val="0070C0"/>
                </a:solidFill>
                <a:latin typeface="Times New Roman"/>
                <a:cs typeface="Times New Roman"/>
              </a:rPr>
              <a:t>Ref:01</a:t>
            </a:r>
          </a:p>
          <a:p>
            <a:pPr algn="l">
              <a:lnSpc>
                <a:spcPct val="75000"/>
              </a:lnSpc>
            </a:pPr>
            <a:endParaRPr lang="en-US" sz="8000" dirty="0">
              <a:ln w="41275">
                <a:noFill/>
              </a:ln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4506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ACF7AEB-6C9E-5B79-D18E-D6709FFB6C6A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/>
              </a:rPr>
              <a:t>02</a:t>
            </a:r>
            <a:endParaRPr lang="en-US" sz="2000"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A889B9-DD29-0AA0-B00C-66E3D7826C72}"/>
              </a:ext>
            </a:extLst>
          </p:cNvPr>
          <p:cNvSpPr/>
          <p:nvPr/>
        </p:nvSpPr>
        <p:spPr>
          <a:xfrm>
            <a:off x="0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Table of Content 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205217-C744-C15A-EA87-7FA0E54E350E}"/>
              </a:ext>
            </a:extLst>
          </p:cNvPr>
          <p:cNvSpPr/>
          <p:nvPr/>
        </p:nvSpPr>
        <p:spPr>
          <a:xfrm>
            <a:off x="684618" y="1375002"/>
            <a:ext cx="8193042" cy="527028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 b="1" dirty="0">
                <a:latin typeface="Times New Roman"/>
                <a:ea typeface="Source Sans Pro"/>
                <a:cs typeface="Times New Roman"/>
              </a:rPr>
              <a:t>Team Introduction - 03</a:t>
            </a:r>
          </a:p>
          <a:p>
            <a:pPr algn="ctr"/>
            <a:r>
              <a:rPr lang="en-US" sz="4000" b="1" dirty="0">
                <a:latin typeface="Times New Roman"/>
                <a:ea typeface="Source Sans Pro"/>
                <a:cs typeface="Times New Roman"/>
              </a:rPr>
              <a:t>Road Map -04</a:t>
            </a:r>
          </a:p>
          <a:p>
            <a:pPr algn="ctr"/>
            <a:r>
              <a:rPr lang="en-US" sz="4000" b="1" dirty="0">
                <a:latin typeface="Times New Roman"/>
                <a:ea typeface="Source Sans Pro"/>
                <a:cs typeface="Times New Roman"/>
              </a:rPr>
              <a:t>Team Chatter –05</a:t>
            </a:r>
          </a:p>
          <a:p>
            <a:pPr algn="ctr"/>
            <a:r>
              <a:rPr lang="en-US" sz="4000" b="1" dirty="0">
                <a:latin typeface="Times New Roman"/>
                <a:ea typeface="Source Sans Pro"/>
                <a:cs typeface="Times New Roman"/>
              </a:rPr>
              <a:t>Management-06</a:t>
            </a:r>
          </a:p>
        </p:txBody>
      </p:sp>
    </p:spTree>
    <p:extLst>
      <p:ext uri="{BB962C8B-B14F-4D97-AF65-F5344CB8AC3E}">
        <p14:creationId xmlns:p14="http://schemas.microsoft.com/office/powerpoint/2010/main" val="1943727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6C899-62AC-210D-D2A9-104873F51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441BCD2-D53E-C811-9079-C42D68B28F70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/>
              </a:rPr>
              <a:t>03</a:t>
            </a:r>
            <a:endParaRPr lang="en-US" sz="2000"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7BDEF3A-CFD0-889C-169D-679F8055EAAB}"/>
              </a:ext>
            </a:extLst>
          </p:cNvPr>
          <p:cNvSpPr/>
          <p:nvPr/>
        </p:nvSpPr>
        <p:spPr>
          <a:xfrm>
            <a:off x="5681" y="-4267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THE TEAM &amp; OUR COMPETENCIES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6199598-62D0-42A1-0CBE-A1293C41DA5A}"/>
              </a:ext>
            </a:extLst>
          </p:cNvPr>
          <p:cNvSpPr/>
          <p:nvPr/>
        </p:nvSpPr>
        <p:spPr>
          <a:xfrm>
            <a:off x="146648" y="3265144"/>
            <a:ext cx="2960068" cy="854524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4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  <a:p>
            <a:pPr algn="ctr"/>
            <a:r>
              <a:rPr lang="en-US" sz="1400" b="1" err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Samsaam</a:t>
            </a:r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 Ali Baig </a:t>
            </a: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 Mechanical Engineering</a:t>
            </a:r>
            <a:endParaRPr lang="en-US" sz="1400">
              <a:solidFill>
                <a:schemeClr val="bg1"/>
              </a:solidFill>
              <a:ea typeface="Source Sans Pro"/>
            </a:endParaRPr>
          </a:p>
          <a:p>
            <a:pPr algn="ctr"/>
            <a:endParaRPr lang="en-US" sz="16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D21359-F071-BC79-DC87-95A47FD555CE}"/>
              </a:ext>
            </a:extLst>
          </p:cNvPr>
          <p:cNvSpPr/>
          <p:nvPr/>
        </p:nvSpPr>
        <p:spPr>
          <a:xfrm>
            <a:off x="3569934" y="3265145"/>
            <a:ext cx="2960068" cy="85452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6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Sidy Thiaw</a:t>
            </a:r>
            <a:endParaRPr lang="en-US" sz="1400">
              <a:solidFill>
                <a:schemeClr val="bg1"/>
              </a:solidFill>
              <a:ea typeface="Source Sans Pro"/>
            </a:endParaRP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Electromechanical Engineering</a:t>
            </a:r>
            <a:endParaRPr lang="en-US" sz="1400">
              <a:solidFill>
                <a:schemeClr val="bg1"/>
              </a:solidFill>
              <a:ea typeface="Source Sans Pro"/>
            </a:endParaRPr>
          </a:p>
          <a:p>
            <a:pPr algn="ctr"/>
            <a:endParaRPr lang="en-US" sz="16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48338A-7508-3688-1DCE-D5AA3E7E7A7F}"/>
              </a:ext>
            </a:extLst>
          </p:cNvPr>
          <p:cNvSpPr/>
          <p:nvPr/>
        </p:nvSpPr>
        <p:spPr>
          <a:xfrm>
            <a:off x="6977005" y="3265145"/>
            <a:ext cx="2960067" cy="85452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Qiao Zhonghe </a:t>
            </a:r>
            <a:endParaRPr lang="en-US" sz="1400">
              <a:solidFill>
                <a:schemeClr val="bg1"/>
              </a:solidFill>
              <a:latin typeface="Source Sans Pro"/>
              <a:ea typeface="Source Sans Pro"/>
              <a:cs typeface="Times New Roman"/>
            </a:endParaRP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Mechanical Design, Manufacturing &amp; Automation</a:t>
            </a:r>
            <a:endParaRPr lang="en-US" sz="1400">
              <a:solidFill>
                <a:schemeClr val="bg1"/>
              </a:solidFill>
              <a:ea typeface="Source Sans Pro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9E298E-83A2-123B-F6C5-4624C756111B}"/>
              </a:ext>
            </a:extLst>
          </p:cNvPr>
          <p:cNvSpPr/>
          <p:nvPr/>
        </p:nvSpPr>
        <p:spPr>
          <a:xfrm>
            <a:off x="434741" y="6214419"/>
            <a:ext cx="2960068" cy="85452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Zad ABOU JAOUDE </a:t>
            </a:r>
            <a:endParaRPr lang="en-US" sz="1400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Electrical Engineering </a:t>
            </a:r>
            <a:endParaRPr lang="en-US" sz="1400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997342-D1C3-07F9-75F7-7C2B66401F97}"/>
              </a:ext>
            </a:extLst>
          </p:cNvPr>
          <p:cNvSpPr/>
          <p:nvPr/>
        </p:nvSpPr>
        <p:spPr>
          <a:xfrm>
            <a:off x="5655778" y="6214419"/>
            <a:ext cx="2960068" cy="854523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Papa </a:t>
            </a:r>
            <a:r>
              <a:rPr lang="en-US" sz="1400" b="1" err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Madiarra</a:t>
            </a:r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-Sene </a:t>
            </a:r>
          </a:p>
          <a:p>
            <a:pPr algn="ctr"/>
            <a:r>
              <a:rPr lang="en-US" sz="14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Mechatronics Engineering</a:t>
            </a:r>
          </a:p>
        </p:txBody>
      </p:sp>
      <p:pic>
        <p:nvPicPr>
          <p:cNvPr id="13" name="Picture 12" descr="A person standing on a road with mountains in the background&#10;&#10;AI-generated content may be incorrect.">
            <a:extLst>
              <a:ext uri="{FF2B5EF4-FFF2-40B4-BE49-F238E27FC236}">
                <a16:creationId xmlns:a16="http://schemas.microsoft.com/office/drawing/2014/main" id="{169E57E3-1FBD-B14F-5D0E-1B43B9E56A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1719" r="22886" b="3998"/>
          <a:stretch>
            <a:fillRect/>
          </a:stretch>
        </p:blipFill>
        <p:spPr>
          <a:xfrm>
            <a:off x="6993220" y="1259954"/>
            <a:ext cx="2943852" cy="20051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0AABAE-03E3-DC72-94EF-906F3433AB3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672" t="-1595" r="-102" b="3562"/>
          <a:stretch>
            <a:fillRect/>
          </a:stretch>
        </p:blipFill>
        <p:spPr>
          <a:xfrm>
            <a:off x="251136" y="1170393"/>
            <a:ext cx="2751092" cy="20042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180F2C-90B1-E379-7151-D037A22F06C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3769" r="16522"/>
          <a:stretch>
            <a:fillRect/>
          </a:stretch>
        </p:blipFill>
        <p:spPr>
          <a:xfrm>
            <a:off x="434741" y="4428577"/>
            <a:ext cx="2960068" cy="183532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Picture 14" descr="A person wearing a hard hat and a white helmet&#10;&#10;AI-generated content may be incorrect.">
            <a:extLst>
              <a:ext uri="{FF2B5EF4-FFF2-40B4-BE49-F238E27FC236}">
                <a16:creationId xmlns:a16="http://schemas.microsoft.com/office/drawing/2014/main" id="{ED59CD44-8C17-6F0E-9FE3-64621B72247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9434"/>
          <a:stretch>
            <a:fillRect/>
          </a:stretch>
        </p:blipFill>
        <p:spPr>
          <a:xfrm>
            <a:off x="3595970" y="1259954"/>
            <a:ext cx="2934032" cy="20051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82370CC-59C8-4944-163D-D65E69DC8AE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633" t="18812" r="5461" b="3249"/>
          <a:stretch>
            <a:fillRect/>
          </a:stretch>
        </p:blipFill>
        <p:spPr>
          <a:xfrm>
            <a:off x="5655778" y="4338029"/>
            <a:ext cx="2960068" cy="18763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24150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D517FC-3B55-100A-2A1E-B826AF5EA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1120826-9257-A3AE-1C40-10DE932DE5D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870815"/>
            <a:ext cx="10058400" cy="633710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CB90B07-4475-64E4-A056-58CEEA6E4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57985"/>
            <a:ext cx="9756648" cy="6201506"/>
          </a:xfrm>
        </p:spPr>
        <p:txBody>
          <a:bodyPr>
            <a:noAutofit/>
          </a:bodyPr>
          <a:lstStyle/>
          <a:p>
            <a:pPr algn="l">
              <a:lnSpc>
                <a:spcPct val="200000"/>
              </a:lnSpc>
            </a:pPr>
            <a:br>
              <a:rPr lang="en-US" sz="1600" dirty="0"/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1- Learn and understand the  game rules.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2- Creating a plan that incorporates a timeline and strategy.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3- Assigning roles &amp; tasks (both technical &amp; non-technical).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4- Follow the plan created in step 2.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5- Regularly update team members, professors and the plan.</a:t>
            </a:r>
            <a:endParaRPr lang="en-US" sz="2400" b="1" dirty="0">
              <a:latin typeface="Times New Roman"/>
              <a:cs typeface="Times New Roman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A197DF-C94F-54E5-6331-6326068F3DBC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/>
              </a:rPr>
              <a:t>04</a:t>
            </a:r>
            <a:endParaRPr lang="en-US" sz="2000"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DCE928D-D2F4-B3FE-A544-EDBB4D5DB0C5}"/>
              </a:ext>
            </a:extLst>
          </p:cNvPr>
          <p:cNvSpPr/>
          <p:nvPr/>
        </p:nvSpPr>
        <p:spPr>
          <a:xfrm>
            <a:off x="0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ROADMAP</a:t>
            </a:r>
          </a:p>
        </p:txBody>
      </p:sp>
    </p:spTree>
    <p:extLst>
      <p:ext uri="{BB962C8B-B14F-4D97-AF65-F5344CB8AC3E}">
        <p14:creationId xmlns:p14="http://schemas.microsoft.com/office/powerpoint/2010/main" val="283620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5F94BB-AEE8-3272-25BF-7E298F7A9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C63A1A-88B9-65B6-82BE-532DB0B5E4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870815"/>
            <a:ext cx="10058400" cy="6337101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EE5310D-7C20-04A6-292F-FE4E8A3FA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870815"/>
            <a:ext cx="9303605" cy="6522444"/>
          </a:xfrm>
        </p:spPr>
        <p:txBody>
          <a:bodyPr>
            <a:normAutofit/>
          </a:bodyPr>
          <a:lstStyle/>
          <a:p>
            <a:pPr algn="l">
              <a:lnSpc>
                <a:spcPct val="200000"/>
              </a:lnSpc>
            </a:pP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Be punctual. 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Respect deadlines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Be responsible  and honest 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Communicate clearly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Keep motivation high 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Be flexible and adaptive </a:t>
            </a:r>
            <a:b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</a:br>
            <a:r>
              <a:rPr lang="en-US" sz="2800" b="1" dirty="0">
                <a:solidFill>
                  <a:srgbClr val="0070C0"/>
                </a:solidFill>
                <a:latin typeface="Times New Roman"/>
                <a:cs typeface="Times New Roman"/>
              </a:rPr>
              <a:t>Be curious and respectful of others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00E337-1287-1AD1-7259-C0D7D3D6B2D6}"/>
              </a:ext>
            </a:extLst>
          </p:cNvPr>
          <p:cNvSpPr/>
          <p:nvPr/>
        </p:nvSpPr>
        <p:spPr>
          <a:xfrm>
            <a:off x="0" y="7159491"/>
            <a:ext cx="10051483" cy="610106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solidFill>
                  <a:srgbClr val="FFFFFF"/>
                </a:solidFill>
                <a:latin typeface="Times New Roman"/>
              </a:rPr>
              <a:t>                                      </a:t>
            </a:r>
            <a:r>
              <a:rPr lang="en-US" sz="2000" b="1" baseline="0">
                <a:solidFill>
                  <a:srgbClr val="FFFFFF"/>
                </a:solidFill>
                <a:latin typeface="Times New Roman"/>
              </a:rPr>
              <a:t>Page - </a:t>
            </a:r>
            <a:r>
              <a:rPr lang="en-US" sz="2000" b="1">
                <a:solidFill>
                  <a:srgbClr val="FFFFFF"/>
                </a:solidFill>
                <a:latin typeface="Times New Roman"/>
              </a:rPr>
              <a:t>05</a:t>
            </a:r>
            <a:endParaRPr lang="en-US" sz="2000"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79AE85-7394-0AD5-D69C-0330E2560BC8}"/>
              </a:ext>
            </a:extLst>
          </p:cNvPr>
          <p:cNvSpPr/>
          <p:nvPr/>
        </p:nvSpPr>
        <p:spPr>
          <a:xfrm>
            <a:off x="0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TEAM CHARTER &amp; 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3594215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553793-669C-C22E-0F1F-F2B0A34CAB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870815"/>
            <a:ext cx="10058400" cy="6337101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DE426B46-D289-D2E3-347B-B5D663662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9F643EE-0C33-1046-A127-137ACCF7CC17}"/>
              </a:ext>
            </a:extLst>
          </p:cNvPr>
          <p:cNvSpPr/>
          <p:nvPr/>
        </p:nvSpPr>
        <p:spPr>
          <a:xfrm>
            <a:off x="16933" y="0"/>
            <a:ext cx="10051483" cy="87081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Times New Roman"/>
                <a:ea typeface="Source Sans Pro"/>
                <a:cs typeface="Times New Roman"/>
              </a:rPr>
              <a:t> Management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F8CD6E-D216-8B07-27B8-C5B2D52B0F21}"/>
              </a:ext>
            </a:extLst>
          </p:cNvPr>
          <p:cNvSpPr/>
          <p:nvPr/>
        </p:nvSpPr>
        <p:spPr>
          <a:xfrm>
            <a:off x="12538" y="7207915"/>
            <a:ext cx="10051483" cy="562255"/>
          </a:xfrm>
          <a:prstGeom prst="rect">
            <a:avLst/>
          </a:prstGeom>
          <a:solidFill>
            <a:srgbClr val="0070C0"/>
          </a:solidFill>
          <a:ln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2800" b="1">
              <a:solidFill>
                <a:schemeClr val="bg1"/>
              </a:solidFill>
              <a:latin typeface="Times New Roman"/>
              <a:ea typeface="Source Sans Pro"/>
              <a:cs typeface="Times New Roman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80C88B0-52EC-15B1-BA60-A7A572DFF6B9}"/>
              </a:ext>
            </a:extLst>
          </p:cNvPr>
          <p:cNvSpPr txBox="1"/>
          <p:nvPr/>
        </p:nvSpPr>
        <p:spPr>
          <a:xfrm>
            <a:off x="218376" y="1013891"/>
            <a:ext cx="9468186" cy="65565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zh-CN" altLang="en-US" dirty="0"/>
          </a:p>
          <a:p>
            <a:r>
              <a:rPr lang="zh-CN" altLang="en-US" sz="2400" b="1" dirty="0">
                <a:solidFill>
                  <a:srgbClr val="0070C0"/>
                </a:solidFill>
              </a:rPr>
              <a:t>1.Weekly meeting</a:t>
            </a:r>
          </a:p>
          <a:p>
            <a:endParaRPr lang="zh-CN" altLang="en-US" sz="2400" b="1" dirty="0">
              <a:solidFill>
                <a:srgbClr val="0070C0"/>
              </a:solidFill>
            </a:endParaRPr>
          </a:p>
          <a:p>
            <a:r>
              <a:rPr lang="zh-CN" altLang="en-US" sz="2400" b="1" dirty="0">
                <a:solidFill>
                  <a:srgbClr val="0070C0"/>
                </a:solidFill>
              </a:rPr>
              <a:t>2.</a:t>
            </a:r>
            <a:r>
              <a:rPr lang="zh-CN" sz="2400" b="1" dirty="0">
                <a:solidFill>
                  <a:srgbClr val="0070C0"/>
                </a:solidFill>
                <a:ea typeface="+mn-lt"/>
                <a:cs typeface="+mn-lt"/>
              </a:rPr>
              <a:t>Frequent online communication</a:t>
            </a:r>
            <a:endParaRPr lang="zh-CN" altLang="en-US" sz="2400" b="1" dirty="0">
              <a:solidFill>
                <a:srgbClr val="0070C0"/>
              </a:solidFill>
            </a:endParaRPr>
          </a:p>
          <a:p>
            <a:endParaRPr lang="zh-CN" altLang="en-US" sz="2400" b="1" dirty="0">
              <a:solidFill>
                <a:srgbClr val="0070C0"/>
              </a:solidFill>
            </a:endParaRPr>
          </a:p>
          <a:p>
            <a:r>
              <a:rPr lang="zh-CN" altLang="en-US" sz="2400" b="1" dirty="0">
                <a:solidFill>
                  <a:srgbClr val="0070C0"/>
                </a:solidFill>
              </a:rPr>
              <a:t>3.</a:t>
            </a:r>
            <a:r>
              <a:rPr lang="zh-CN" sz="2400" b="1" dirty="0">
                <a:solidFill>
                  <a:srgbClr val="0070C0"/>
                </a:solidFill>
                <a:ea typeface="+mn-lt"/>
                <a:cs typeface="+mn-lt"/>
              </a:rPr>
              <a:t>Using Probant and Teams</a:t>
            </a:r>
            <a:endParaRPr lang="zh-CN" altLang="en-US" sz="2400" b="1" dirty="0">
              <a:solidFill>
                <a:srgbClr val="0070C0"/>
              </a:solidFill>
            </a:endParaRPr>
          </a:p>
          <a:p>
            <a:endParaRPr lang="zh-CN" altLang="en-US" sz="2400" b="1" dirty="0">
              <a:solidFill>
                <a:srgbClr val="0070C0"/>
              </a:solidFill>
            </a:endParaRPr>
          </a:p>
          <a:p>
            <a:r>
              <a:rPr lang="zh-CN" altLang="en-US" sz="2400" b="1" dirty="0">
                <a:solidFill>
                  <a:srgbClr val="0070C0"/>
                </a:solidFill>
              </a:rPr>
              <a:t>Stage 1：</a:t>
            </a:r>
            <a:r>
              <a:rPr lang="zh-CN" sz="2400" b="1" dirty="0">
                <a:solidFill>
                  <a:srgbClr val="0070C0"/>
                </a:solidFill>
                <a:ea typeface="+mn-lt"/>
                <a:cs typeface="+mn-lt"/>
              </a:rPr>
              <a:t>It is necessary to understand the objectives and rules of the project.</a:t>
            </a:r>
            <a:endParaRPr lang="zh-CN" altLang="en-US" sz="2400" b="1" dirty="0">
              <a:solidFill>
                <a:srgbClr val="0070C0"/>
              </a:solidFill>
            </a:endParaRPr>
          </a:p>
          <a:p>
            <a:endParaRPr lang="zh-CN" altLang="en-US" sz="2400" b="1" dirty="0">
              <a:solidFill>
                <a:srgbClr val="0070C0"/>
              </a:solidFill>
            </a:endParaRPr>
          </a:p>
          <a:p>
            <a:r>
              <a:rPr lang="zh-CN" altLang="en-US" sz="2400" b="1" dirty="0">
                <a:solidFill>
                  <a:srgbClr val="0070C0"/>
                </a:solidFill>
              </a:rPr>
              <a:t>Stage 2</a:t>
            </a:r>
            <a:r>
              <a:rPr lang="zh-CN" altLang="en-US" sz="2400" b="1" dirty="0">
                <a:solidFill>
                  <a:srgbClr val="0070C0"/>
                </a:solidFill>
                <a:ea typeface="+mn-lt"/>
                <a:cs typeface="+mn-lt"/>
              </a:rPr>
              <a:t>：</a:t>
            </a:r>
            <a:r>
              <a:rPr lang="zh-CN" sz="2400" b="1" dirty="0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en-US" altLang="zh-CN" sz="2400" b="1" dirty="0">
                <a:solidFill>
                  <a:srgbClr val="0070C0"/>
                </a:solidFill>
                <a:ea typeface="+mn-lt"/>
                <a:cs typeface="+mn-lt"/>
              </a:rPr>
              <a:t>P</a:t>
            </a:r>
            <a:r>
              <a:rPr lang="zh-CN" sz="2400" b="1" dirty="0">
                <a:solidFill>
                  <a:srgbClr val="0070C0"/>
                </a:solidFill>
                <a:ea typeface="+mn-lt"/>
                <a:cs typeface="+mn-lt"/>
              </a:rPr>
              <a:t>lan our project, including task allocation and time management</a:t>
            </a:r>
            <a:r>
              <a:rPr lang="zh-CN" altLang="en-US" sz="2400" b="1" dirty="0">
                <a:solidFill>
                  <a:srgbClr val="0070C0"/>
                </a:solidFill>
                <a:ea typeface="+mn-lt"/>
                <a:cs typeface="+mn-lt"/>
              </a:rPr>
              <a:t>，</a:t>
            </a:r>
            <a:r>
              <a:rPr lang="en-US" altLang="en-US" sz="2400" b="1" dirty="0">
                <a:solidFill>
                  <a:srgbClr val="0070C0"/>
                </a:solidFill>
                <a:ea typeface="+mn-lt"/>
                <a:cs typeface="+mn-lt"/>
              </a:rPr>
              <a:t>etc.</a:t>
            </a:r>
            <a:endParaRPr lang="en-US" altLang="zh-CN" sz="2400" b="1" dirty="0">
              <a:solidFill>
                <a:srgbClr val="0070C0"/>
              </a:solidFill>
              <a:ea typeface="Source Sans Pro"/>
            </a:endParaRPr>
          </a:p>
          <a:p>
            <a:endParaRPr lang="zh-CN" sz="2400" b="1" dirty="0">
              <a:solidFill>
                <a:srgbClr val="0070C0"/>
              </a:solidFill>
            </a:endParaRPr>
          </a:p>
          <a:p>
            <a:r>
              <a:rPr lang="en-US" altLang="zh-CN" sz="2400" b="1" dirty="0">
                <a:solidFill>
                  <a:srgbClr val="0070C0"/>
                </a:solidFill>
                <a:ea typeface="Source Sans Pro"/>
              </a:rPr>
              <a:t>Stage 3：</a:t>
            </a:r>
            <a:r>
              <a:rPr lang="en-US" sz="2400" b="1" dirty="0">
                <a:solidFill>
                  <a:srgbClr val="0070C0"/>
                </a:solidFill>
                <a:ea typeface="+mn-lt"/>
                <a:cs typeface="+mn-lt"/>
              </a:rPr>
              <a:t>Execution and Task Tracking</a:t>
            </a:r>
            <a:endParaRPr lang="zh-CN" altLang="en-US" sz="2400" b="1" dirty="0">
              <a:solidFill>
                <a:srgbClr val="0070C0"/>
              </a:solidFill>
              <a:ea typeface="Source Sans Pro"/>
            </a:endParaRPr>
          </a:p>
          <a:p>
            <a:endParaRPr lang="en-US" altLang="zh-CN" sz="2400" b="1" dirty="0">
              <a:solidFill>
                <a:srgbClr val="0070C0"/>
              </a:solidFill>
              <a:ea typeface="Source Sans Pro"/>
            </a:endParaRPr>
          </a:p>
          <a:p>
            <a:r>
              <a:rPr lang="en-US" altLang="zh-CN" sz="2400" b="1" dirty="0">
                <a:solidFill>
                  <a:srgbClr val="0070C0"/>
                </a:solidFill>
                <a:ea typeface="Source Sans Pro"/>
              </a:rPr>
              <a:t>Stage 4：</a:t>
            </a:r>
            <a:r>
              <a:rPr lang="en-US" sz="2400" b="1" dirty="0">
                <a:solidFill>
                  <a:srgbClr val="0070C0"/>
                </a:solidFill>
                <a:ea typeface="+mn-lt"/>
                <a:cs typeface="+mn-lt"/>
              </a:rPr>
              <a:t>Test and conclude the project</a:t>
            </a:r>
            <a:endParaRPr lang="en-US" altLang="zh-CN" sz="2400" b="1" dirty="0">
              <a:solidFill>
                <a:srgbClr val="0070C0"/>
              </a:solidFill>
              <a:ea typeface="Source Sans Pro"/>
            </a:endParaRPr>
          </a:p>
          <a:p>
            <a:endParaRPr lang="en-US" altLang="zh-CN" sz="2000" dirty="0">
              <a:ea typeface="Source Sans Pro"/>
            </a:endParaRPr>
          </a:p>
          <a:p>
            <a:endParaRPr lang="zh-CN" altLang="en-US" sz="20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0AA3AD7-1E5E-D8CB-C1FC-0399590B524E}"/>
              </a:ext>
            </a:extLst>
          </p:cNvPr>
          <p:cNvSpPr txBox="1"/>
          <p:nvPr/>
        </p:nvSpPr>
        <p:spPr>
          <a:xfrm>
            <a:off x="8704959" y="7278512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2000" b="1" dirty="0">
                <a:solidFill>
                  <a:srgbClr val="FFFFFF"/>
                </a:solidFill>
                <a:latin typeface="Times New Roman"/>
                <a:cs typeface="Times New Roman"/>
              </a:rPr>
              <a:t>Page - 06</a:t>
            </a:r>
            <a:endParaRPr lang="zh-CN" altLang="en-US" dirty="0"/>
          </a:p>
        </p:txBody>
      </p:sp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217EB891-1011-710E-D811-B552945A213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6527" b="6527"/>
          <a:stretch/>
        </p:blipFill>
        <p:spPr>
          <a:xfrm>
            <a:off x="6176554" y="1310783"/>
            <a:ext cx="1918610" cy="171141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75A3E302-A062-BAC0-C471-2E47BB5E3D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7296" y="1310782"/>
            <a:ext cx="1931104" cy="171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05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45264798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00FF66"/>
      </a:accent1>
      <a:accent2>
        <a:srgbClr val="300BE5"/>
      </a:accent2>
      <a:accent3>
        <a:srgbClr val="DFFE00"/>
      </a:accent3>
      <a:accent4>
        <a:srgbClr val="FD124A"/>
      </a:accent4>
      <a:accent5>
        <a:srgbClr val="FF19FD"/>
      </a:accent5>
      <a:accent6>
        <a:srgbClr val="19D5FE"/>
      </a:accent6>
      <a:hlink>
        <a:srgbClr val="5F5F5F"/>
      </a:hlink>
      <a:folHlink>
        <a:srgbClr val="919191"/>
      </a:folHlink>
    </a:clrScheme>
    <a:fontScheme name="Custom 86">
      <a:majorFont>
        <a:latin typeface="Berlin Sans FB Demi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264798_wac_SD_v5" id="{40E6E9B9-CF4E-4464-9D2D-205DF6E23046}" vid="{7D5F2785-6683-478C-8695-7A8F820B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459D34CEFF0D499359F2F887F5B222" ma:contentTypeVersion="10" ma:contentTypeDescription="Create a new document." ma:contentTypeScope="" ma:versionID="0e33eed49d787f4e9036d3bd5e5c3f72">
  <xsd:schema xmlns:xsd="http://www.w3.org/2001/XMLSchema" xmlns:xs="http://www.w3.org/2001/XMLSchema" xmlns:p="http://schemas.microsoft.com/office/2006/metadata/properties" xmlns:ns2="6362ed64-5462-414c-9803-0603109fd2d2" xmlns:ns3="d130cb11-9037-4762-b78b-51c9d498595d" targetNamespace="http://schemas.microsoft.com/office/2006/metadata/properties" ma:root="true" ma:fieldsID="2cc2c6295fc58c67ead2f0082c13f2e7" ns2:_="" ns3:_="">
    <xsd:import namespace="6362ed64-5462-414c-9803-0603109fd2d2"/>
    <xsd:import namespace="d130cb11-9037-4762-b78b-51c9d49859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62ed64-5462-414c-9803-0603109fd2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88c3168-a240-49a5-981b-89ab6abaef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30cb11-9037-4762-b78b-51c9d498595d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d8b8587-c05e-4dfb-9297-115e0a821a3f}" ma:internalName="TaxCatchAll" ma:showField="CatchAllData" ma:web="d130cb11-9037-4762-b78b-51c9d49859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362ed64-5462-414c-9803-0603109fd2d2">
      <Terms xmlns="http://schemas.microsoft.com/office/infopath/2007/PartnerControls"/>
    </lcf76f155ced4ddcb4097134ff3c332f>
    <TaxCatchAll xmlns="d130cb11-9037-4762-b78b-51c9d498595d" xsi:nil="true"/>
  </documentManagement>
</p:properties>
</file>

<file path=customXml/itemProps1.xml><?xml version="1.0" encoding="utf-8"?>
<ds:datastoreItem xmlns:ds="http://schemas.openxmlformats.org/officeDocument/2006/customXml" ds:itemID="{40954F99-273E-4DF8-A2D3-D84803CFA88A}"/>
</file>

<file path=customXml/itemProps2.xml><?xml version="1.0" encoding="utf-8"?>
<ds:datastoreItem xmlns:ds="http://schemas.openxmlformats.org/officeDocument/2006/customXml" ds:itemID="{41D676D5-91E3-4621-859D-BFBE42CCCD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AFD841-9385-4F7E-A5A9-AECA7F588967}">
  <ds:schemaRefs>
    <ds:schemaRef ds:uri="http://www.w3.org/XML/1998/namespace"/>
    <ds:schemaRef ds:uri="http://purl.org/dc/dcmitype/"/>
    <ds:schemaRef ds:uri="http://purl.org/dc/elements/1.1/"/>
    <ds:schemaRef ds:uri="d130cb11-9037-4762-b78b-51c9d498595d"/>
    <ds:schemaRef ds:uri="6362ed64-5462-414c-9803-0603109fd2d2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</ds:schemaRefs>
</ds:datastoreItem>
</file>

<file path=docMetadata/LabelInfo.xml><?xml version="1.0" encoding="utf-8"?>
<clbl:labelList xmlns:clbl="http://schemas.microsoft.com/office/2020/mipLabelMetadata">
  <clbl:label id="{e21e9783-d0a0-48f8-850e-0b081b46d788}" enabled="0" method="" siteId="{e21e9783-d0a0-48f8-850e-0b081b46d788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Robots coloring book</Template>
  <TotalTime>0</TotalTime>
  <Words>410</Words>
  <Application>Microsoft Office PowerPoint</Application>
  <PresentationFormat>Custom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Berlin Sans FB Demi</vt:lpstr>
      <vt:lpstr>Calibri</vt:lpstr>
      <vt:lpstr>Source Sans Pro</vt:lpstr>
      <vt:lpstr>Times New Roman</vt:lpstr>
      <vt:lpstr>Office Theme</vt:lpstr>
      <vt:lpstr>Cover Page</vt:lpstr>
      <vt:lpstr>PowerPoint Presentation</vt:lpstr>
      <vt:lpstr>PowerPoint Presentation</vt:lpstr>
      <vt:lpstr> 1- Learn and understand the  game rules. 2- Creating a plan that incorporates a timeline and strategy. 3- Assigning roles &amp; tasks (both technical &amp; non-technical). 4- Follow the plan created in step 2. 5- Regularly update team members, professors and the plan.</vt:lpstr>
      <vt:lpstr>Be punctual.  Respect deadlines Be responsible  and honest  Communicate clearly Keep motivation high  Be flexible and adaptive  Be curious and respectful of others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Samsaam Ali Baig</dc:creator>
  <cp:lastModifiedBy>Samsaam-Ali Baig</cp:lastModifiedBy>
  <cp:revision>2</cp:revision>
  <dcterms:created xsi:type="dcterms:W3CDTF">2025-02-25T07:51:29Z</dcterms:created>
  <dcterms:modified xsi:type="dcterms:W3CDTF">2025-09-28T23:37:00Z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0x010100AB459D34CEFF0D499359F2F887F5B222</vt:lpwstr>
  </property>
  <property fmtid="{D5CDD505-2E9C-101B-9397-08002B2CF9AE}" pid="3" name="MediaServiceImageTags">
    <vt:lpwstr/>
  </property>
</Properties>
</file>

<file path=docProps/thumbnail.jpeg>
</file>